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8"/>
  </p:notesMasterIdLst>
  <p:handoutMasterIdLst>
    <p:handoutMasterId r:id="rId9"/>
  </p:handoutMasterIdLst>
  <p:sldIdLst>
    <p:sldId id="267" r:id="rId3"/>
    <p:sldId id="266" r:id="rId4"/>
    <p:sldId id="269" r:id="rId5"/>
    <p:sldId id="270" r:id="rId6"/>
    <p:sldId id="268" r:id="rId7"/>
  </p:sldIdLst>
  <p:sldSz cx="12192000" cy="6858000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565"/>
    <a:srgbClr val="026464"/>
    <a:srgbClr val="026363"/>
    <a:srgbClr val="026767"/>
    <a:srgbClr val="026666"/>
    <a:srgbClr val="155C5A"/>
    <a:srgbClr val="006666"/>
    <a:srgbClr val="FFC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/>
    <p:restoredTop sz="94674"/>
  </p:normalViewPr>
  <p:slideViewPr>
    <p:cSldViewPr snapToGrid="0" snapToObjects="1">
      <p:cViewPr varScale="1">
        <p:scale>
          <a:sx n="105" d="100"/>
          <a:sy n="105" d="100"/>
        </p:scale>
        <p:origin x="21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5B12991-0EF8-104D-815D-6DD1264FA606}" type="datetimeFigureOut">
              <a:rPr lang="en-GB"/>
              <a:pPr>
                <a:defRPr/>
              </a:pPr>
              <a:t>24/10/2017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B66863A-3DA3-BB44-A3A6-663BE128A24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725A696-DEE4-7F4E-875D-C15FB55E6607}" type="datetimeFigureOut">
              <a:rPr lang="en-US"/>
              <a:pPr>
                <a:defRPr/>
              </a:pPr>
              <a:t>10/24/17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Master text styles</a:t>
            </a:r>
          </a:p>
          <a:p>
            <a:pPr lvl="1"/>
            <a:r>
              <a:rPr lang="en-GB" altLang="x-none"/>
              <a:t>Second level</a:t>
            </a:r>
          </a:p>
          <a:p>
            <a:pPr lvl="2"/>
            <a:r>
              <a:rPr lang="en-GB" altLang="x-none"/>
              <a:t>Third level</a:t>
            </a:r>
          </a:p>
          <a:p>
            <a:pPr lvl="3"/>
            <a:r>
              <a:rPr lang="en-GB" altLang="x-none"/>
              <a:t>Fourth level</a:t>
            </a:r>
          </a:p>
          <a:p>
            <a:pPr lvl="4"/>
            <a:r>
              <a:rPr lang="en-GB" altLang="x-none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A12FEED-3FAF-D14D-BC46-A9E14BE8E1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description</a:t>
            </a:r>
            <a:r>
              <a:rPr lang="en-US" baseline="0" dirty="0" smtClean="0"/>
              <a:t> of the method: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How many human proteins should contain a domain of interest out of all proteins that interact with a specific viral protein so that we can say with % confidence that a viral protein binds that domain.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Reflects the association between the total number of human proteins the viral protein interacts with and the fraction of these proteins containing a specific domain (Fisher's exact test doesn't account for this).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rationale is that the number of human proteins that should contain a domain of interest for us to say with % confidence that a viral protein binds that domain changes as a viral protein gains more interacting partners. In a viral protein has only one human partner we cannot possibly identify which of the domains in that single protein are mediating interactions. Our ability to identify this domain grows a the degree of viral protein grows.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67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description</a:t>
            </a:r>
            <a:r>
              <a:rPr lang="en-US" baseline="0" dirty="0" smtClean="0"/>
              <a:t> of the method: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How many human proteins should contain a domain of interest out of all proteins that interact with a specific viral protein so that we can say with % confidence that a viral protein binds that domain.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Reflects the association between the total number of human proteins the viral protein interacts with and the fraction of these proteins containing a specific domain (Fisher's exact test doesn't account for this).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rationale is that the number of human proteins that should contain a domain of interest for us to say with % confidence that a viral protein binds that domain changes as a viral protein gains more interacting partners. In a viral protein has only one human partner we cannot possibly identify which of the domains in that single protein are mediating interactions. Our ability to identify this domain grows a the degree of viral protein grows.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99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Protein</a:t>
            </a:r>
            <a:r>
              <a:rPr lang="en-US" baseline="0" dirty="0" smtClean="0"/>
              <a:t>-domain pairs that are the least likely to occur by chance according to the </a:t>
            </a:r>
            <a:r>
              <a:rPr lang="en-US" dirty="0" smtClean="0"/>
              <a:t>Fisher’s Exact Test are not enriched</a:t>
            </a:r>
            <a:r>
              <a:rPr lang="en-US" baseline="0" dirty="0" smtClean="0"/>
              <a:t> in ELM domains. Moreover, domains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01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DNA_dark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8193179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.elega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5760220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medaka3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0048914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medaka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8800642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6615518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33083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915728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5859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3508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5216384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EMBL_EBI_Industry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1333890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13584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powerpont-slide-title_cell_dark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8950" y="-12700"/>
            <a:ext cx="916305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0555804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Chemistry-slide2-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-1270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3707661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Chem slide background4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5160509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PDBE-slide-background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0596527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fly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7838" y="0"/>
            <a:ext cx="9174162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3636301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ardiac4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450413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ardiac5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251626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12192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de-DE" altLang="x-non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de-DE" altLang="x-none"/>
          </a:p>
        </p:txBody>
      </p:sp>
      <p:pic>
        <p:nvPicPr>
          <p:cNvPr id="1029" name="Picture 5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787" r:id="rId15"/>
    <p:sldLayoutId id="2147483788" r:id="rId16"/>
    <p:sldLayoutId id="2147483789" r:id="rId17"/>
  </p:sldLayoutIdLst>
  <p:transition>
    <p:cut/>
  </p:transition>
  <p:timing>
    <p:tnLst>
      <p:par>
        <p:cTn id="1" dur="indefinite" restart="never" nodeType="tmRoot"/>
      </p:par>
    </p:tnLst>
  </p:timing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/>
              <a:t>Click to edit Master text styles</a:t>
            </a:r>
          </a:p>
          <a:p>
            <a:pPr lvl="1"/>
            <a:r>
              <a:rPr lang="de-DE" altLang="x-none"/>
              <a:t>Second level</a:t>
            </a:r>
          </a:p>
          <a:p>
            <a:pPr lvl="2"/>
            <a:r>
              <a:rPr lang="de-DE" altLang="x-none"/>
              <a:t>Third level</a:t>
            </a:r>
          </a:p>
          <a:p>
            <a:pPr lvl="3"/>
            <a:r>
              <a:rPr lang="de-DE" altLang="x-none"/>
              <a:t>Fourth level</a:t>
            </a:r>
          </a:p>
          <a:p>
            <a:pPr lvl="4"/>
            <a:r>
              <a:rPr lang="de-DE" altLang="x-non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</p:sldLayoutIdLst>
  <p:transition>
    <p:cut/>
  </p:transition>
  <p:timing>
    <p:tnLst>
      <p:par>
        <p:cTn id="1" dur="indefinite" restart="never" nodeType="tmRoot"/>
      </p:par>
    </p:tnLst>
  </p:timing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1201" y="1040418"/>
            <a:ext cx="10363200" cy="1849085"/>
          </a:xfrm>
        </p:spPr>
        <p:txBody>
          <a:bodyPr/>
          <a:lstStyle/>
          <a:p>
            <a:r>
              <a:rPr lang="en-US" sz="3600" dirty="0"/>
              <a:t>Identifying novel functional linear motifs using host-viral protein interactions and the principle of convergent </a:t>
            </a:r>
            <a:r>
              <a:rPr lang="en-US" sz="3600" dirty="0" smtClean="0"/>
              <a:t>evolution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Vitalii Kleshchevnikov</a:t>
            </a:r>
          </a:p>
          <a:p>
            <a:r>
              <a:rPr lang="en-GB" dirty="0" err="1" smtClean="0"/>
              <a:t>Evangelia</a:t>
            </a:r>
            <a:r>
              <a:rPr lang="en-GB" dirty="0" smtClean="0"/>
              <a:t> </a:t>
            </a:r>
            <a:r>
              <a:rPr lang="en-GB" dirty="0" err="1" smtClean="0"/>
              <a:t>Petsalaki’s</a:t>
            </a:r>
            <a:r>
              <a:rPr lang="en-GB" dirty="0" smtClean="0"/>
              <a:t> group </a:t>
            </a:r>
            <a:br>
              <a:rPr lang="en-GB" dirty="0" smtClean="0"/>
            </a:br>
            <a:r>
              <a:rPr lang="en-GB" dirty="0" smtClean="0"/>
              <a:t>(Whole Cell Signalling)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776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4"/>
          <p:cNvSpPr>
            <a:spLocks noGrp="1"/>
          </p:cNvSpPr>
          <p:nvPr>
            <p:ph type="title"/>
          </p:nvPr>
        </p:nvSpPr>
        <p:spPr>
          <a:xfrm>
            <a:off x="708346" y="275831"/>
            <a:ext cx="10871200" cy="762000"/>
          </a:xfrm>
        </p:spPr>
        <p:txBody>
          <a:bodyPr/>
          <a:lstStyle/>
          <a:p>
            <a:pPr algn="ctr"/>
            <a:r>
              <a:rPr lang="en-US" altLang="x-none" dirty="0" smtClean="0">
                <a:latin typeface="HelveticaNeueLT Pro 45 Lt" charset="0"/>
                <a:ea typeface="ＭＳ Ｐゴシック" charset="-128"/>
                <a:cs typeface="HelveticaNeueLT Pro 45 Lt" charset="0"/>
              </a:rPr>
              <a:t>Overview</a:t>
            </a:r>
            <a:endParaRPr lang="x-none" altLang="x-none" dirty="0">
              <a:latin typeface="HelveticaNeueLT Pro 45 Lt" charset="0"/>
              <a:ea typeface="ＭＳ Ｐゴシック" charset="-128"/>
              <a:cs typeface="HelveticaNeueLT Pro 45 Lt" charset="0"/>
            </a:endParaRPr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3122565" y="963369"/>
            <a:ext cx="5052399" cy="889903"/>
            <a:chOff x="5285854" y="8132228"/>
            <a:chExt cx="6885528" cy="1212780"/>
          </a:xfrm>
        </p:grpSpPr>
        <p:grpSp>
          <p:nvGrpSpPr>
            <p:cNvPr id="16" name="Group 15"/>
            <p:cNvGrpSpPr/>
            <p:nvPr/>
          </p:nvGrpSpPr>
          <p:grpSpPr>
            <a:xfrm>
              <a:off x="6254616" y="8132228"/>
              <a:ext cx="5916766" cy="1212780"/>
              <a:chOff x="10214797" y="7613760"/>
              <a:chExt cx="5916766" cy="121278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10214797" y="7694342"/>
                <a:ext cx="3580005" cy="975135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We obtain protein </a:t>
                </a:r>
              </a:p>
              <a:p>
                <a:pPr marL="571500" marR="0" lvl="0" indent="-5715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interaction data </a:t>
                </a: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from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19" name="Content Placeholder 12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794802" y="7613760"/>
                <a:ext cx="2336761" cy="1212780"/>
              </a:xfrm>
              <a:prstGeom prst="rect">
                <a:avLst/>
              </a:prstGeom>
            </p:spPr>
          </p:pic>
        </p:grpSp>
        <p:sp>
          <p:nvSpPr>
            <p:cNvPr id="17" name="Oval 16"/>
            <p:cNvSpPr/>
            <p:nvPr/>
          </p:nvSpPr>
          <p:spPr>
            <a:xfrm>
              <a:off x="5285854" y="8235917"/>
              <a:ext cx="903599" cy="903599"/>
            </a:xfrm>
            <a:prstGeom prst="ellipse">
              <a:avLst/>
            </a:prstGeom>
            <a:solidFill>
              <a:srgbClr val="F79646"/>
            </a:solidFill>
            <a:ln w="25400" cap="flat" cmpd="sng" algn="ctr">
              <a:solidFill>
                <a:srgbClr val="F7964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88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1</a:t>
              </a:r>
            </a:p>
          </p:txBody>
        </p:sp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1636752" y="1838968"/>
            <a:ext cx="4713905" cy="1446906"/>
            <a:chOff x="6343042" y="10796637"/>
            <a:chExt cx="5925295" cy="1818734"/>
          </a:xfrm>
        </p:grpSpPr>
        <p:grpSp>
          <p:nvGrpSpPr>
            <p:cNvPr id="31" name="Group 30"/>
            <p:cNvGrpSpPr/>
            <p:nvPr/>
          </p:nvGrpSpPr>
          <p:grpSpPr>
            <a:xfrm>
              <a:off x="7336799" y="10796637"/>
              <a:ext cx="4931538" cy="1811584"/>
              <a:chOff x="1268809" y="12811572"/>
              <a:chExt cx="4931538" cy="1811584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1268809" y="13733356"/>
                <a:ext cx="4931538" cy="889800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We use                    to identify </a:t>
                </a:r>
              </a:p>
              <a:p>
                <a:pPr marL="571500" marR="0" lvl="0" indent="-5715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known globular domains</a:t>
                </a: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84904" y="12811572"/>
                <a:ext cx="1892555" cy="1441947"/>
              </a:xfrm>
              <a:prstGeom prst="rect">
                <a:avLst/>
              </a:prstGeom>
            </p:spPr>
          </p:pic>
        </p:grpSp>
        <p:sp>
          <p:nvSpPr>
            <p:cNvPr id="32" name="Oval 31"/>
            <p:cNvSpPr/>
            <p:nvPr/>
          </p:nvSpPr>
          <p:spPr>
            <a:xfrm>
              <a:off x="6343042" y="11711772"/>
              <a:ext cx="903599" cy="903599"/>
            </a:xfrm>
            <a:prstGeom prst="ellipse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88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2</a:t>
              </a:r>
              <a:endParaRPr kumimoji="0" 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6561416" y="248181"/>
            <a:ext cx="5715049" cy="5156986"/>
            <a:chOff x="6998797" y="8604837"/>
            <a:chExt cx="8049684" cy="7263649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51075" y="8604837"/>
              <a:ext cx="5797406" cy="7263649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83650" y="12749267"/>
              <a:ext cx="1759305" cy="2489185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6998797" y="11444504"/>
              <a:ext cx="4721373" cy="1430568"/>
              <a:chOff x="8523328" y="11633341"/>
              <a:chExt cx="4721373" cy="1430568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9550825" y="11633341"/>
                <a:ext cx="3693876" cy="1430568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571500" marR="0" lvl="0" indent="-5715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We estimate which</a:t>
                </a:r>
              </a:p>
              <a:p>
                <a:pPr marL="571500" marR="0" lvl="0" indent="-5715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domains are likely to </a:t>
                </a:r>
              </a:p>
              <a:p>
                <a:pPr marL="571500" marR="0" lvl="0" indent="-5715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mediate interaction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8523328" y="11849787"/>
                <a:ext cx="903599" cy="903599"/>
              </a:xfrm>
              <a:prstGeom prst="ellipse">
                <a:avLst/>
              </a:prstGeom>
              <a:solidFill>
                <a:srgbClr val="C0504D"/>
              </a:solidFill>
              <a:ln w="25400" cap="flat" cmpd="sng" algn="ctr">
                <a:solidFill>
                  <a:srgbClr val="C0504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88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3</a:t>
                </a:r>
              </a:p>
            </p:txBody>
          </p:sp>
        </p:grp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465231" y="3525733"/>
            <a:ext cx="6921889" cy="1379318"/>
            <a:chOff x="1682714" y="14271549"/>
            <a:chExt cx="9308748" cy="1847247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5771" y="14271549"/>
              <a:ext cx="1311602" cy="1348754"/>
            </a:xfrm>
            <a:prstGeom prst="rect">
              <a:avLst/>
            </a:prstGeom>
          </p:spPr>
        </p:pic>
        <p:grpSp>
          <p:nvGrpSpPr>
            <p:cNvPr id="84" name="Group 83"/>
            <p:cNvGrpSpPr/>
            <p:nvPr/>
          </p:nvGrpSpPr>
          <p:grpSpPr>
            <a:xfrm>
              <a:off x="1682714" y="14346385"/>
              <a:ext cx="9308748" cy="1772411"/>
              <a:chOff x="2279681" y="14960815"/>
              <a:chExt cx="9308748" cy="1772411"/>
            </a:xfrm>
          </p:grpSpPr>
          <p:sp>
            <p:nvSpPr>
              <p:cNvPr id="85" name="TextBox 84"/>
              <p:cNvSpPr txBox="1"/>
              <p:nvPr/>
            </p:nvSpPr>
            <p:spPr>
              <a:xfrm>
                <a:off x="4633798" y="14960815"/>
                <a:ext cx="6954631" cy="1772411"/>
              </a:xfrm>
              <a:prstGeom prst="rect">
                <a:avLst/>
              </a:prstGeom>
              <a:solidFill>
                <a:srgbClr val="008CB5">
                  <a:alpha val="7843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571500" marR="0" lvl="0" indent="-5715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We take interacting partners of </a:t>
                </a:r>
              </a:p>
              <a:p>
                <a:pPr marL="571500" marR="0" lvl="0" indent="-5715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kern="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v</a:t>
                </a:r>
                <a:r>
                  <a:rPr kumimoji="0" lang="en-US" sz="20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iral</a:t>
                </a: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-interacting human </a:t>
                </a:r>
                <a:r>
                  <a:rPr lang="en-US" sz="2000" kern="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proteins </a:t>
                </a:r>
                <a:r>
                  <a:rPr lang="en-US" sz="2000" kern="0" dirty="0" smtClean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containing  </a:t>
                </a:r>
                <a:r>
                  <a:rPr lang="en-US" sz="2000" kern="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these domains and 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use </a:t>
                </a: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QSLIMFinder to 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discover linear motifs de-novo</a:t>
                </a: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279681" y="15458292"/>
                <a:ext cx="903599" cy="903599"/>
              </a:xfrm>
              <a:prstGeom prst="ellipse">
                <a:avLst/>
              </a:prstGeom>
              <a:solidFill>
                <a:srgbClr val="8064A2"/>
              </a:solidFill>
              <a:ln w="25400" cap="flat" cmpd="sng" algn="ctr">
                <a:solidFill>
                  <a:srgbClr val="8064A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88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4</a:t>
                </a:r>
              </a:p>
            </p:txBody>
          </p:sp>
        </p:grpSp>
      </p:grpSp>
      <p:grpSp>
        <p:nvGrpSpPr>
          <p:cNvPr id="96" name="Group 95"/>
          <p:cNvGrpSpPr>
            <a:grpSpLocks noChangeAspect="1"/>
          </p:cNvGrpSpPr>
          <p:nvPr/>
        </p:nvGrpSpPr>
        <p:grpSpPr>
          <a:xfrm>
            <a:off x="770361" y="5073952"/>
            <a:ext cx="5373585" cy="1015663"/>
            <a:chOff x="2403385" y="16367127"/>
            <a:chExt cx="7239863" cy="1368409"/>
          </a:xfrm>
        </p:grpSpPr>
        <p:sp>
          <p:nvSpPr>
            <p:cNvPr id="97" name="TextBox 96"/>
            <p:cNvSpPr txBox="1"/>
            <p:nvPr/>
          </p:nvSpPr>
          <p:spPr>
            <a:xfrm>
              <a:off x="3442038" y="16367127"/>
              <a:ext cx="6201210" cy="1368409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Benchmark</a:t>
              </a: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based on known instances </a:t>
              </a:r>
            </a:p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and regions necessary to interact </a:t>
              </a:r>
            </a:p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and </a:t>
              </a:r>
              <a:r>
                <a:rPr lang="en-US" sz="2000" kern="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c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ombine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domain-motif pairs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403385" y="16599533"/>
              <a:ext cx="903599" cy="903599"/>
            </a:xfrm>
            <a:prstGeom prst="ellipse">
              <a:avLst/>
            </a:prstGeom>
            <a:solidFill>
              <a:srgbClr val="4BACC6"/>
            </a:solidFill>
            <a:ln w="25400" cap="flat" cmpd="sng" algn="ctr">
              <a:solidFill>
                <a:srgbClr val="4BACC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88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5</a:t>
              </a:r>
            </a:p>
          </p:txBody>
        </p:sp>
      </p:grpSp>
      <p:grpSp>
        <p:nvGrpSpPr>
          <p:cNvPr id="102" name="Group 101"/>
          <p:cNvGrpSpPr>
            <a:grpSpLocks noChangeAspect="1"/>
          </p:cNvGrpSpPr>
          <p:nvPr/>
        </p:nvGrpSpPr>
        <p:grpSpPr>
          <a:xfrm>
            <a:off x="6274463" y="4896183"/>
            <a:ext cx="2800585" cy="1223525"/>
            <a:chOff x="3672609" y="17131130"/>
            <a:chExt cx="4136535" cy="1807177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2807" y="17131130"/>
              <a:ext cx="3106337" cy="1807177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609" y="17535395"/>
              <a:ext cx="960977" cy="1360084"/>
            </a:xfrm>
            <a:prstGeom prst="rect">
              <a:avLst/>
            </a:prstGeom>
          </p:spPr>
        </p:pic>
      </p:grpSp>
      <p:grpSp>
        <p:nvGrpSpPr>
          <p:cNvPr id="112" name="Group 111"/>
          <p:cNvGrpSpPr>
            <a:grpSpLocks noChangeAspect="1"/>
          </p:cNvGrpSpPr>
          <p:nvPr/>
        </p:nvGrpSpPr>
        <p:grpSpPr>
          <a:xfrm>
            <a:off x="27743" y="-30603"/>
            <a:ext cx="3252362" cy="2106202"/>
            <a:chOff x="1989973" y="9053117"/>
            <a:chExt cx="4951218" cy="3206367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9973" y="9053117"/>
              <a:ext cx="4339821" cy="2702922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>
              <a:off x="5293980" y="9417225"/>
              <a:ext cx="1647211" cy="948236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Globular </a:t>
              </a:r>
            </a:p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domains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493347" y="11311248"/>
              <a:ext cx="1258596" cy="948236"/>
            </a:xfrm>
            <a:prstGeom prst="rect">
              <a:avLst/>
            </a:prstGeom>
            <a:solidFill>
              <a:srgbClr val="008CB5">
                <a:alpha val="7843"/>
              </a:srgbClr>
            </a:solidFill>
          </p:spPr>
          <p:txBody>
            <a:bodyPr wrap="square" rtlCol="0">
              <a:spAutoFit/>
            </a:bodyPr>
            <a:lstStyle/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Linear </a:t>
              </a:r>
            </a:p>
            <a:p>
              <a:pPr marL="571500" marR="0" lvl="0" indent="-5715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motif</a:t>
              </a:r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 flipV="1">
              <a:off x="3751945" y="11447807"/>
              <a:ext cx="710955" cy="340495"/>
            </a:xfrm>
            <a:prstGeom prst="straightConnector1">
              <a:avLst/>
            </a:prstGeom>
            <a:noFill/>
            <a:ln w="127000" cap="flat" cmpd="sng" algn="ctr">
              <a:solidFill>
                <a:srgbClr val="008CB5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7" name="Straight Arrow Connector 116"/>
            <p:cNvCxnSpPr/>
            <p:nvPr/>
          </p:nvCxnSpPr>
          <p:spPr>
            <a:xfrm flipH="1">
              <a:off x="5010869" y="10360405"/>
              <a:ext cx="834172" cy="347507"/>
            </a:xfrm>
            <a:prstGeom prst="straightConnector1">
              <a:avLst/>
            </a:prstGeom>
            <a:noFill/>
            <a:ln w="127000" cap="flat" cmpd="sng" algn="ctr">
              <a:solidFill>
                <a:srgbClr val="008CB5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8" name="Straight Arrow Connector 117"/>
            <p:cNvCxnSpPr/>
            <p:nvPr/>
          </p:nvCxnSpPr>
          <p:spPr>
            <a:xfrm flipH="1">
              <a:off x="5881165" y="10383313"/>
              <a:ext cx="469894" cy="468016"/>
            </a:xfrm>
            <a:prstGeom prst="straightConnector1">
              <a:avLst/>
            </a:prstGeom>
            <a:noFill/>
            <a:ln w="127000" cap="flat" cmpd="sng" algn="ctr">
              <a:solidFill>
                <a:srgbClr val="008CB5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408" y="489768"/>
            <a:ext cx="10127488" cy="5702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304800"/>
            <a:ext cx="11753088" cy="762000"/>
          </a:xfrm>
        </p:spPr>
        <p:txBody>
          <a:bodyPr/>
          <a:lstStyle/>
          <a:p>
            <a:r>
              <a:rPr lang="en-US"/>
              <a:t>D</a:t>
            </a:r>
            <a:r>
              <a:rPr lang="en-US" smtClean="0"/>
              <a:t>omains likely </a:t>
            </a:r>
            <a:r>
              <a:rPr lang="en-US" dirty="0" smtClean="0"/>
              <a:t>to </a:t>
            </a:r>
            <a:r>
              <a:rPr lang="en-US" smtClean="0"/>
              <a:t>mediate interaction are enriched </a:t>
            </a:r>
            <a:r>
              <a:rPr lang="en-US" dirty="0" smtClean="0"/>
              <a:t>in ELM domains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1332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92807"/>
            <a:ext cx="10143744" cy="5711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304800"/>
            <a:ext cx="11753088" cy="762000"/>
          </a:xfrm>
        </p:spPr>
        <p:txBody>
          <a:bodyPr/>
          <a:lstStyle/>
          <a:p>
            <a:r>
              <a:rPr lang="en-US"/>
              <a:t>D</a:t>
            </a:r>
            <a:r>
              <a:rPr lang="en-US" smtClean="0"/>
              <a:t>omains likely </a:t>
            </a:r>
            <a:r>
              <a:rPr lang="en-US" dirty="0" smtClean="0"/>
              <a:t>to </a:t>
            </a:r>
            <a:r>
              <a:rPr lang="en-US" smtClean="0"/>
              <a:t>mediate interaction are enriched </a:t>
            </a:r>
            <a:r>
              <a:rPr lang="en-US" dirty="0" smtClean="0"/>
              <a:t>in ELM domains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7291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49" y="915008"/>
            <a:ext cx="9407144" cy="5296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56032"/>
            <a:ext cx="10871200" cy="762000"/>
          </a:xfrm>
        </p:spPr>
        <p:txBody>
          <a:bodyPr/>
          <a:lstStyle/>
          <a:p>
            <a:r>
              <a:rPr lang="en-US"/>
              <a:t>Protein-domain pairs that are the least likely to occur by chance </a:t>
            </a:r>
            <a:r>
              <a:rPr lang="en-US" smtClean="0"/>
              <a:t>(Fisher’s </a:t>
            </a:r>
            <a:r>
              <a:rPr lang="en-US"/>
              <a:t>Exact </a:t>
            </a:r>
            <a:r>
              <a:rPr lang="en-US" smtClean="0"/>
              <a:t>Test) </a:t>
            </a:r>
            <a:r>
              <a:rPr lang="en-US"/>
              <a:t>are not enriched in ELM domains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5872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widescreen_2017" id="{55DECE42-137A-B64C-8FE9-A201FE90C3FF}" vid="{5C6ED9C1-695C-A049-8DEA-21EFD7BDF6B0}"/>
    </a:ext>
  </a:ext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widescreen_2017" id="{55DECE42-137A-B64C-8FE9-A201FE90C3FF}" vid="{E2383BB3-883D-CA46-8288-92E9C5732C9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EMBL-EBI_slide_template_widescreen_2017</Template>
  <TotalTime>67</TotalTime>
  <Words>471</Words>
  <Application>Microsoft Macintosh PowerPoint</Application>
  <PresentationFormat>Widescreen</PresentationFormat>
  <Paragraphs>40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Calibri</vt:lpstr>
      <vt:lpstr>Helvetica Neue</vt:lpstr>
      <vt:lpstr>HelveticaNeueLT Pro 35 Th</vt:lpstr>
      <vt:lpstr>HelveticaNeueLT Pro 45 Lt</vt:lpstr>
      <vt:lpstr>ＭＳ Ｐゴシック</vt:lpstr>
      <vt:lpstr>Times</vt:lpstr>
      <vt:lpstr>Arial</vt:lpstr>
      <vt:lpstr>EMBL-EBI_slide_template_July_2015</vt:lpstr>
      <vt:lpstr>1_Leere Präsentation</vt:lpstr>
      <vt:lpstr>Identifying novel functional linear motifs using host-viral protein interactions and the principle of convergent evolution</vt:lpstr>
      <vt:lpstr>Overview</vt:lpstr>
      <vt:lpstr>Domains likely to mediate interaction are enriched in ELM domains</vt:lpstr>
      <vt:lpstr>Domains likely to mediate interaction are enriched in ELM domains</vt:lpstr>
      <vt:lpstr>Protein-domain pairs that are the least likely to occur by chance (Fisher’s Exact Test) are not enriched in ELM domains</vt:lpstr>
    </vt:vector>
  </TitlesOfParts>
  <Manager/>
  <Company/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Vitalii Kleshchevnikov</dc:creator>
  <cp:keywords/>
  <dc:description/>
  <cp:lastModifiedBy>Vitalii Kleshchevnikov</cp:lastModifiedBy>
  <cp:revision>10</cp:revision>
  <dcterms:created xsi:type="dcterms:W3CDTF">2017-10-24T15:06:06Z</dcterms:created>
  <dcterms:modified xsi:type="dcterms:W3CDTF">2017-10-24T16:16:36Z</dcterms:modified>
  <cp:category/>
</cp:coreProperties>
</file>